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74"/>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D2CCF17-BB34-8245-B2B3-F97EBD13925A}"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55E81B-CACD-064F-9BF8-A47C65CEDF07}" type="slidenum">
              <a:rPr lang="en-US" smtClean="0"/>
              <a:t>‹#›</a:t>
            </a:fld>
            <a:endParaRPr lang="en-US"/>
          </a:p>
        </p:txBody>
      </p:sp>
    </p:spTree>
    <p:extLst>
      <p:ext uri="{BB962C8B-B14F-4D97-AF65-F5344CB8AC3E}">
        <p14:creationId xmlns:p14="http://schemas.microsoft.com/office/powerpoint/2010/main" val="571881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2CCF17-BB34-8245-B2B3-F97EBD13925A}"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55E81B-CACD-064F-9BF8-A47C65CEDF07}" type="slidenum">
              <a:rPr lang="en-US" smtClean="0"/>
              <a:t>‹#›</a:t>
            </a:fld>
            <a:endParaRPr lang="en-US"/>
          </a:p>
        </p:txBody>
      </p:sp>
    </p:spTree>
    <p:extLst>
      <p:ext uri="{BB962C8B-B14F-4D97-AF65-F5344CB8AC3E}">
        <p14:creationId xmlns:p14="http://schemas.microsoft.com/office/powerpoint/2010/main" val="612228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2CCF17-BB34-8245-B2B3-F97EBD13925A}"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55E81B-CACD-064F-9BF8-A47C65CEDF07}" type="slidenum">
              <a:rPr lang="en-US" smtClean="0"/>
              <a:t>‹#›</a:t>
            </a:fld>
            <a:endParaRPr lang="en-US"/>
          </a:p>
        </p:txBody>
      </p:sp>
    </p:spTree>
    <p:extLst>
      <p:ext uri="{BB962C8B-B14F-4D97-AF65-F5344CB8AC3E}">
        <p14:creationId xmlns:p14="http://schemas.microsoft.com/office/powerpoint/2010/main" val="1134045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2CCF17-BB34-8245-B2B3-F97EBD13925A}"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55E81B-CACD-064F-9BF8-A47C65CEDF07}" type="slidenum">
              <a:rPr lang="en-US" smtClean="0"/>
              <a:t>‹#›</a:t>
            </a:fld>
            <a:endParaRPr lang="en-US"/>
          </a:p>
        </p:txBody>
      </p:sp>
    </p:spTree>
    <p:extLst>
      <p:ext uri="{BB962C8B-B14F-4D97-AF65-F5344CB8AC3E}">
        <p14:creationId xmlns:p14="http://schemas.microsoft.com/office/powerpoint/2010/main" val="1452999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2CCF17-BB34-8245-B2B3-F97EBD13925A}"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55E81B-CACD-064F-9BF8-A47C65CEDF07}" type="slidenum">
              <a:rPr lang="en-US" smtClean="0"/>
              <a:t>‹#›</a:t>
            </a:fld>
            <a:endParaRPr lang="en-US"/>
          </a:p>
        </p:txBody>
      </p:sp>
    </p:spTree>
    <p:extLst>
      <p:ext uri="{BB962C8B-B14F-4D97-AF65-F5344CB8AC3E}">
        <p14:creationId xmlns:p14="http://schemas.microsoft.com/office/powerpoint/2010/main" val="182446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D2CCF17-BB34-8245-B2B3-F97EBD13925A}"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55E81B-CACD-064F-9BF8-A47C65CEDF07}" type="slidenum">
              <a:rPr lang="en-US" smtClean="0"/>
              <a:t>‹#›</a:t>
            </a:fld>
            <a:endParaRPr lang="en-US"/>
          </a:p>
        </p:txBody>
      </p:sp>
    </p:spTree>
    <p:extLst>
      <p:ext uri="{BB962C8B-B14F-4D97-AF65-F5344CB8AC3E}">
        <p14:creationId xmlns:p14="http://schemas.microsoft.com/office/powerpoint/2010/main" val="1910841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D2CCF17-BB34-8245-B2B3-F97EBD13925A}" type="datetimeFigureOut">
              <a:rPr lang="en-US" smtClean="0"/>
              <a:t>12/12/16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55E81B-CACD-064F-9BF8-A47C65CEDF07}" type="slidenum">
              <a:rPr lang="en-US" smtClean="0"/>
              <a:t>‹#›</a:t>
            </a:fld>
            <a:endParaRPr lang="en-US"/>
          </a:p>
        </p:txBody>
      </p:sp>
    </p:spTree>
    <p:extLst>
      <p:ext uri="{BB962C8B-B14F-4D97-AF65-F5344CB8AC3E}">
        <p14:creationId xmlns:p14="http://schemas.microsoft.com/office/powerpoint/2010/main" val="2047103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D2CCF17-BB34-8245-B2B3-F97EBD13925A}" type="datetimeFigureOut">
              <a:rPr lang="en-US" smtClean="0"/>
              <a:t>12/12/16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55E81B-CACD-064F-9BF8-A47C65CEDF07}" type="slidenum">
              <a:rPr lang="en-US" smtClean="0"/>
              <a:t>‹#›</a:t>
            </a:fld>
            <a:endParaRPr lang="en-US"/>
          </a:p>
        </p:txBody>
      </p:sp>
    </p:spTree>
    <p:extLst>
      <p:ext uri="{BB962C8B-B14F-4D97-AF65-F5344CB8AC3E}">
        <p14:creationId xmlns:p14="http://schemas.microsoft.com/office/powerpoint/2010/main" val="840142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2CCF17-BB34-8245-B2B3-F97EBD13925A}" type="datetimeFigureOut">
              <a:rPr lang="en-US" smtClean="0"/>
              <a:t>12/12/16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55E81B-CACD-064F-9BF8-A47C65CEDF07}" type="slidenum">
              <a:rPr lang="en-US" smtClean="0"/>
              <a:t>‹#›</a:t>
            </a:fld>
            <a:endParaRPr lang="en-US"/>
          </a:p>
        </p:txBody>
      </p:sp>
    </p:spTree>
    <p:extLst>
      <p:ext uri="{BB962C8B-B14F-4D97-AF65-F5344CB8AC3E}">
        <p14:creationId xmlns:p14="http://schemas.microsoft.com/office/powerpoint/2010/main" val="562976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2CCF17-BB34-8245-B2B3-F97EBD13925A}"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55E81B-CACD-064F-9BF8-A47C65CEDF07}" type="slidenum">
              <a:rPr lang="en-US" smtClean="0"/>
              <a:t>‹#›</a:t>
            </a:fld>
            <a:endParaRPr lang="en-US"/>
          </a:p>
        </p:txBody>
      </p:sp>
    </p:spTree>
    <p:extLst>
      <p:ext uri="{BB962C8B-B14F-4D97-AF65-F5344CB8AC3E}">
        <p14:creationId xmlns:p14="http://schemas.microsoft.com/office/powerpoint/2010/main" val="130431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2CCF17-BB34-8245-B2B3-F97EBD13925A}"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55E81B-CACD-064F-9BF8-A47C65CEDF07}" type="slidenum">
              <a:rPr lang="en-US" smtClean="0"/>
              <a:t>‹#›</a:t>
            </a:fld>
            <a:endParaRPr lang="en-US"/>
          </a:p>
        </p:txBody>
      </p:sp>
    </p:spTree>
    <p:extLst>
      <p:ext uri="{BB962C8B-B14F-4D97-AF65-F5344CB8AC3E}">
        <p14:creationId xmlns:p14="http://schemas.microsoft.com/office/powerpoint/2010/main" val="172574084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2CCF17-BB34-8245-B2B3-F97EBD13925A}" type="datetimeFigureOut">
              <a:rPr lang="en-US" smtClean="0"/>
              <a:t>12/12/16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5E81B-CACD-064F-9BF8-A47C65CEDF07}" type="slidenum">
              <a:rPr lang="en-US" smtClean="0"/>
              <a:t>‹#›</a:t>
            </a:fld>
            <a:endParaRPr lang="en-US"/>
          </a:p>
        </p:txBody>
      </p:sp>
    </p:spTree>
    <p:extLst>
      <p:ext uri="{BB962C8B-B14F-4D97-AF65-F5344CB8AC3E}">
        <p14:creationId xmlns:p14="http://schemas.microsoft.com/office/powerpoint/2010/main" val="1372573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roquest.safaribooksonline.com.eztest.ocls.ca/9781305402720/sec104_html#ch11fig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Access Control Fundamentals</a:t>
            </a:r>
            <a:endParaRPr lang="en-US" dirty="0"/>
          </a:p>
        </p:txBody>
      </p:sp>
      <p:sp>
        <p:nvSpPr>
          <p:cNvPr id="3" name="Subtitle 2"/>
          <p:cNvSpPr>
            <a:spLocks noGrp="1"/>
          </p:cNvSpPr>
          <p:nvPr>
            <p:ph type="subTitle" idx="1"/>
          </p:nvPr>
        </p:nvSpPr>
        <p:spPr/>
        <p:txBody>
          <a:bodyPr>
            <a:normAutofit lnSpcReduction="10000"/>
          </a:bodyPr>
          <a:lstStyle/>
          <a:p>
            <a:r>
              <a:rPr lang="en-US" b="1" dirty="0"/>
              <a:t>Danish Khan</a:t>
            </a:r>
          </a:p>
          <a:p>
            <a:r>
              <a:rPr lang="en-US" dirty="0" smtClean="0"/>
              <a:t>Professor</a:t>
            </a:r>
            <a:endParaRPr lang="en-US" dirty="0"/>
          </a:p>
          <a:p>
            <a:r>
              <a:rPr lang="en-US" dirty="0"/>
              <a:t>School of Computer Technology</a:t>
            </a:r>
          </a:p>
          <a:p>
            <a:r>
              <a:rPr lang="en-US" dirty="0"/>
              <a:t>George Brown College, Casa Loma Campus</a:t>
            </a:r>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a:t>
            </a:fld>
            <a:endParaRPr lang="en-US"/>
          </a:p>
        </p:txBody>
      </p:sp>
    </p:spTree>
    <p:extLst>
      <p:ext uri="{BB962C8B-B14F-4D97-AF65-F5344CB8AC3E}">
        <p14:creationId xmlns:p14="http://schemas.microsoft.com/office/powerpoint/2010/main" val="531622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control modes</a:t>
            </a:r>
          </a:p>
        </p:txBody>
      </p:sp>
      <p:sp>
        <p:nvSpPr>
          <p:cNvPr id="3" name="Content Placeholder 2"/>
          <p:cNvSpPr>
            <a:spLocks noGrp="1"/>
          </p:cNvSpPr>
          <p:nvPr>
            <p:ph idx="1"/>
          </p:nvPr>
        </p:nvSpPr>
        <p:spPr/>
        <p:txBody>
          <a:bodyPr/>
          <a:lstStyle/>
          <a:p>
            <a:r>
              <a:rPr lang="en-US" dirty="0"/>
              <a:t>The </a:t>
            </a:r>
            <a:r>
              <a:rPr lang="en-US" b="1" dirty="0"/>
              <a:t>Rule Based Access Control (RBAC)</a:t>
            </a:r>
            <a:r>
              <a:rPr lang="en-US" dirty="0"/>
              <a:t> model, also called the </a:t>
            </a:r>
            <a:r>
              <a:rPr lang="en-US" i="1" dirty="0"/>
              <a:t>Rule-Based Role-Based Access Control (RB-RBAC)</a:t>
            </a:r>
            <a:r>
              <a:rPr lang="en-US" dirty="0"/>
              <a:t> model or </a:t>
            </a:r>
            <a:r>
              <a:rPr lang="en-US" i="1" dirty="0"/>
              <a:t>automated provisioning</a:t>
            </a:r>
            <a:r>
              <a:rPr lang="en-US" dirty="0"/>
              <a:t>, can dynamically assign roles to subjects based on a set of rules defined by a custodian</a:t>
            </a:r>
            <a:r>
              <a:rPr lang="en-US" dirty="0" smtClean="0"/>
              <a:t>.</a:t>
            </a:r>
          </a:p>
          <a:p>
            <a:r>
              <a:rPr lang="en-US" dirty="0"/>
              <a:t>Each resource object contains a set of access properties based on the rules. When a user attempts to access that resource, the system checks the rules contained in that object to determine if the access is permissible.</a:t>
            </a:r>
          </a:p>
        </p:txBody>
      </p:sp>
      <p:sp>
        <p:nvSpPr>
          <p:cNvPr id="4" name="Slide Number Placeholder 3"/>
          <p:cNvSpPr>
            <a:spLocks noGrp="1"/>
          </p:cNvSpPr>
          <p:nvPr>
            <p:ph type="sldNum" sz="quarter" idx="12"/>
          </p:nvPr>
        </p:nvSpPr>
        <p:spPr/>
        <p:txBody>
          <a:bodyPr/>
          <a:lstStyle/>
          <a:p>
            <a:fld id="{2147A394-642B-2B49-8619-699A6DD0CBD3}" type="slidenum">
              <a:rPr lang="en-US" smtClean="0"/>
              <a:t>10</a:t>
            </a:fld>
            <a:endParaRPr lang="en-US"/>
          </a:p>
        </p:txBody>
      </p:sp>
    </p:spTree>
    <p:extLst>
      <p:ext uri="{BB962C8B-B14F-4D97-AF65-F5344CB8AC3E}">
        <p14:creationId xmlns:p14="http://schemas.microsoft.com/office/powerpoint/2010/main" val="557765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control modes</a:t>
            </a:r>
          </a:p>
        </p:txBody>
      </p:sp>
      <p:pic>
        <p:nvPicPr>
          <p:cNvPr id="4" name="Content Placeholder 3"/>
          <p:cNvPicPr>
            <a:picLocks noGrp="1" noChangeAspect="1"/>
          </p:cNvPicPr>
          <p:nvPr>
            <p:ph idx="1"/>
          </p:nvPr>
        </p:nvPicPr>
        <p:blipFill>
          <a:blip r:embed="rId2"/>
          <a:stretch>
            <a:fillRect/>
          </a:stretch>
        </p:blipFill>
        <p:spPr>
          <a:xfrm>
            <a:off x="768155" y="1995271"/>
            <a:ext cx="10585645" cy="3158620"/>
          </a:xfrm>
          <a:prstGeom prst="rect">
            <a:avLst/>
          </a:prstGeom>
        </p:spPr>
      </p:pic>
      <p:sp>
        <p:nvSpPr>
          <p:cNvPr id="5" name="TextBox 4"/>
          <p:cNvSpPr txBox="1"/>
          <p:nvPr/>
        </p:nvSpPr>
        <p:spPr>
          <a:xfrm>
            <a:off x="4954552" y="5273808"/>
            <a:ext cx="2212850" cy="369332"/>
          </a:xfrm>
          <a:prstGeom prst="rect">
            <a:avLst/>
          </a:prstGeom>
          <a:noFill/>
        </p:spPr>
        <p:txBody>
          <a:bodyPr wrap="none" rtlCol="0">
            <a:spAutoFit/>
          </a:bodyPr>
          <a:lstStyle/>
          <a:p>
            <a:r>
              <a:rPr lang="en-US" smtClean="0"/>
              <a:t>Access control modes</a:t>
            </a:r>
            <a:endParaRPr lang="en-US"/>
          </a:p>
        </p:txBody>
      </p:sp>
      <p:sp>
        <p:nvSpPr>
          <p:cNvPr id="3" name="Slide Number Placeholder 2"/>
          <p:cNvSpPr>
            <a:spLocks noGrp="1"/>
          </p:cNvSpPr>
          <p:nvPr>
            <p:ph type="sldNum" sz="quarter" idx="12"/>
          </p:nvPr>
        </p:nvSpPr>
        <p:spPr/>
        <p:txBody>
          <a:bodyPr/>
          <a:lstStyle/>
          <a:p>
            <a:fld id="{2147A394-642B-2B49-8619-699A6DD0CBD3}" type="slidenum">
              <a:rPr lang="en-US" smtClean="0"/>
              <a:t>11</a:t>
            </a:fld>
            <a:endParaRPr lang="en-US"/>
          </a:p>
        </p:txBody>
      </p:sp>
    </p:spTree>
    <p:extLst>
      <p:ext uri="{BB962C8B-B14F-4D97-AF65-F5344CB8AC3E}">
        <p14:creationId xmlns:p14="http://schemas.microsoft.com/office/powerpoint/2010/main" val="601395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control modes</a:t>
            </a:r>
          </a:p>
        </p:txBody>
      </p:sp>
      <p:sp>
        <p:nvSpPr>
          <p:cNvPr id="3" name="Content Placeholder 2"/>
          <p:cNvSpPr>
            <a:spLocks noGrp="1"/>
          </p:cNvSpPr>
          <p:nvPr>
            <p:ph idx="1"/>
          </p:nvPr>
        </p:nvSpPr>
        <p:spPr/>
        <p:txBody>
          <a:bodyPr/>
          <a:lstStyle/>
          <a:p>
            <a:r>
              <a:rPr lang="en-US" dirty="0"/>
              <a:t>A</a:t>
            </a:r>
            <a:r>
              <a:rPr lang="en-US" dirty="0" smtClean="0"/>
              <a:t> </a:t>
            </a:r>
            <a:r>
              <a:rPr lang="en-US" dirty="0"/>
              <a:t>foundational principle of computer access control is not to give one person total </a:t>
            </a:r>
            <a:r>
              <a:rPr lang="en-US" dirty="0" smtClean="0"/>
              <a:t>control known </a:t>
            </a:r>
            <a:r>
              <a:rPr lang="en-US" dirty="0"/>
              <a:t>as </a:t>
            </a:r>
            <a:r>
              <a:rPr lang="en-US" b="1" dirty="0"/>
              <a:t>separation of </a:t>
            </a:r>
            <a:r>
              <a:rPr lang="en-US" b="1" dirty="0" smtClean="0"/>
              <a:t>duties</a:t>
            </a:r>
            <a:r>
              <a:rPr lang="en-US" dirty="0" smtClean="0"/>
              <a:t>.</a:t>
            </a:r>
          </a:p>
          <a:p>
            <a:r>
              <a:rPr lang="en-US" dirty="0"/>
              <a:t>Another way to prevent one individual from having too much control is to use </a:t>
            </a:r>
            <a:r>
              <a:rPr lang="en-US" b="1" dirty="0"/>
              <a:t>job rotation</a:t>
            </a:r>
            <a:r>
              <a:rPr lang="en-US" dirty="0" smtClean="0"/>
              <a:t>.</a:t>
            </a:r>
          </a:p>
          <a:p>
            <a:r>
              <a:rPr lang="en-US" dirty="0"/>
              <a:t>Limiting access to rooms in a building is a model of the information technology security principle of </a:t>
            </a:r>
            <a:r>
              <a:rPr lang="en-US" b="1" dirty="0"/>
              <a:t>least privilege</a:t>
            </a:r>
            <a:r>
              <a:rPr lang="en-US" dirty="0" smtClean="0"/>
              <a:t>.</a:t>
            </a:r>
          </a:p>
          <a:p>
            <a:r>
              <a:rPr lang="en-US" b="1" dirty="0" smtClean="0"/>
              <a:t>Implicit </a:t>
            </a:r>
            <a:r>
              <a:rPr lang="en-US" b="1" dirty="0"/>
              <a:t>deny</a:t>
            </a:r>
            <a:r>
              <a:rPr lang="en-US" dirty="0"/>
              <a:t> in access control means that if a condition is not explicitly met, the request for access is rejected</a:t>
            </a:r>
            <a:r>
              <a:rPr lang="en-US" dirty="0" smtClean="0"/>
              <a:t>.</a:t>
            </a:r>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12</a:t>
            </a:fld>
            <a:endParaRPr lang="en-US"/>
          </a:p>
        </p:txBody>
      </p:sp>
    </p:spTree>
    <p:extLst>
      <p:ext uri="{BB962C8B-B14F-4D97-AF65-F5344CB8AC3E}">
        <p14:creationId xmlns:p14="http://schemas.microsoft.com/office/powerpoint/2010/main" val="1599369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access control</a:t>
            </a:r>
            <a:endParaRPr lang="en-US" dirty="0"/>
          </a:p>
        </p:txBody>
      </p:sp>
      <p:sp>
        <p:nvSpPr>
          <p:cNvPr id="3" name="Content Placeholder 2"/>
          <p:cNvSpPr>
            <a:spLocks noGrp="1"/>
          </p:cNvSpPr>
          <p:nvPr>
            <p:ph idx="1"/>
          </p:nvPr>
        </p:nvSpPr>
        <p:spPr/>
        <p:txBody>
          <a:bodyPr>
            <a:normAutofit lnSpcReduction="10000"/>
          </a:bodyPr>
          <a:lstStyle/>
          <a:p>
            <a:r>
              <a:rPr lang="en-US" dirty="0"/>
              <a:t>An </a:t>
            </a:r>
            <a:r>
              <a:rPr lang="en-US" b="1" dirty="0"/>
              <a:t>access control list (ACL)</a:t>
            </a:r>
            <a:r>
              <a:rPr lang="en-US" dirty="0"/>
              <a:t> is a set of permissions attached to an object. This list specifies which subjects are allowed to access the object and what operations they can perform on it</a:t>
            </a:r>
            <a:r>
              <a:rPr lang="en-US" dirty="0" smtClean="0"/>
              <a:t>.</a:t>
            </a:r>
          </a:p>
          <a:p>
            <a:r>
              <a:rPr lang="en-US" dirty="0"/>
              <a:t>In an organization with hundreds of computers, how can access control be implemented? One solution for organizations using Microsoft Windows is to use </a:t>
            </a:r>
            <a:r>
              <a:rPr lang="en-US" b="1" dirty="0"/>
              <a:t>Group Policy</a:t>
            </a:r>
            <a:r>
              <a:rPr lang="en-US" dirty="0" smtClean="0"/>
              <a:t>.</a:t>
            </a:r>
          </a:p>
          <a:p>
            <a:r>
              <a:rPr lang="en-US" b="1" dirty="0"/>
              <a:t>Time-of-day restrictions</a:t>
            </a:r>
            <a:r>
              <a:rPr lang="en-US" dirty="0"/>
              <a:t> can be used to limit when a user can log in to a system or access resources. </a:t>
            </a:r>
            <a:endParaRPr lang="en-US" dirty="0" smtClean="0"/>
          </a:p>
          <a:p>
            <a:r>
              <a:rPr lang="en-US" i="1" dirty="0"/>
              <a:t>Orphaned accounts</a:t>
            </a:r>
            <a:r>
              <a:rPr lang="en-US" dirty="0"/>
              <a:t> are user accounts that remain active after an employee has left an organization, while a </a:t>
            </a:r>
            <a:r>
              <a:rPr lang="en-US" i="1" dirty="0"/>
              <a:t>dormant account</a:t>
            </a:r>
            <a:r>
              <a:rPr lang="en-US" dirty="0"/>
              <a:t> is one that has not been accessed for a lengthy period of time.</a:t>
            </a:r>
          </a:p>
        </p:txBody>
      </p:sp>
      <p:sp>
        <p:nvSpPr>
          <p:cNvPr id="4" name="Slide Number Placeholder 3"/>
          <p:cNvSpPr>
            <a:spLocks noGrp="1"/>
          </p:cNvSpPr>
          <p:nvPr>
            <p:ph type="sldNum" sz="quarter" idx="12"/>
          </p:nvPr>
        </p:nvSpPr>
        <p:spPr/>
        <p:txBody>
          <a:bodyPr/>
          <a:lstStyle/>
          <a:p>
            <a:fld id="{2147A394-642B-2B49-8619-699A6DD0CBD3}" type="slidenum">
              <a:rPr lang="en-US" smtClean="0"/>
              <a:t>13</a:t>
            </a:fld>
            <a:endParaRPr lang="en-US"/>
          </a:p>
        </p:txBody>
      </p:sp>
    </p:spTree>
    <p:extLst>
      <p:ext uri="{BB962C8B-B14F-4D97-AF65-F5344CB8AC3E}">
        <p14:creationId xmlns:p14="http://schemas.microsoft.com/office/powerpoint/2010/main" val="549855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services</a:t>
            </a:r>
            <a:endParaRPr lang="en-US" dirty="0"/>
          </a:p>
        </p:txBody>
      </p:sp>
      <p:sp>
        <p:nvSpPr>
          <p:cNvPr id="3" name="Content Placeholder 2"/>
          <p:cNvSpPr>
            <a:spLocks noGrp="1"/>
          </p:cNvSpPr>
          <p:nvPr>
            <p:ph idx="1"/>
          </p:nvPr>
        </p:nvSpPr>
        <p:spPr/>
        <p:txBody>
          <a:bodyPr/>
          <a:lstStyle/>
          <a:p>
            <a:r>
              <a:rPr lang="en-US" dirty="0" smtClean="0"/>
              <a:t>A</a:t>
            </a:r>
            <a:r>
              <a:rPr lang="en-US" dirty="0"/>
              <a:t> user accessing a computer system must present credentials or identification when logging in to the system. Verifying the person’s credentials to be sure that they are genuine and the user actually is who she claims to be is the process of </a:t>
            </a:r>
            <a:r>
              <a:rPr lang="en-US" i="1" dirty="0"/>
              <a:t>authentication</a:t>
            </a:r>
            <a:r>
              <a:rPr lang="en-US" dirty="0" smtClean="0"/>
              <a:t>.</a:t>
            </a:r>
          </a:p>
          <a:p>
            <a:r>
              <a:rPr lang="en-US" dirty="0" smtClean="0"/>
              <a:t>RADIUS</a:t>
            </a:r>
          </a:p>
          <a:p>
            <a:pPr lvl="1"/>
            <a:r>
              <a:rPr lang="en-US" b="1" dirty="0"/>
              <a:t>Remote Authentication Dial In User Service</a:t>
            </a:r>
            <a:r>
              <a:rPr lang="en-US" dirty="0"/>
              <a:t>, was developed in 1992 and quickly became the industry standard with widespread support across nearly all vendors of networking equipment. </a:t>
            </a:r>
            <a:endParaRPr lang="en-US" dirty="0" smtClean="0"/>
          </a:p>
          <a:p>
            <a:pPr lvl="1"/>
            <a:r>
              <a:rPr lang="en-US" dirty="0" smtClean="0"/>
              <a:t>Originally designed for remote dial-in access to a corporate network</a:t>
            </a:r>
          </a:p>
          <a:p>
            <a:pPr lvl="1"/>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14</a:t>
            </a:fld>
            <a:endParaRPr lang="en-US"/>
          </a:p>
        </p:txBody>
      </p:sp>
    </p:spTree>
    <p:extLst>
      <p:ext uri="{BB962C8B-B14F-4D97-AF65-F5344CB8AC3E}">
        <p14:creationId xmlns:p14="http://schemas.microsoft.com/office/powerpoint/2010/main" val="807390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96796" y="440171"/>
            <a:ext cx="8749861" cy="5475720"/>
          </a:xfrm>
          <a:prstGeom prst="rect">
            <a:avLst/>
          </a:prstGeom>
        </p:spPr>
      </p:pic>
      <p:sp>
        <p:nvSpPr>
          <p:cNvPr id="7" name="TextBox 6"/>
          <p:cNvSpPr txBox="1"/>
          <p:nvPr/>
        </p:nvSpPr>
        <p:spPr>
          <a:xfrm>
            <a:off x="4409965" y="6109854"/>
            <a:ext cx="2323521" cy="369332"/>
          </a:xfrm>
          <a:prstGeom prst="rect">
            <a:avLst/>
          </a:prstGeom>
          <a:noFill/>
        </p:spPr>
        <p:txBody>
          <a:bodyPr wrap="none" rtlCol="0">
            <a:spAutoFit/>
          </a:bodyPr>
          <a:lstStyle/>
          <a:p>
            <a:r>
              <a:rPr lang="en-US" smtClean="0"/>
              <a:t>RADIUS authentication</a:t>
            </a:r>
            <a:endParaRPr lang="en-US"/>
          </a:p>
        </p:txBody>
      </p:sp>
      <p:sp>
        <p:nvSpPr>
          <p:cNvPr id="2" name="Slide Number Placeholder 1"/>
          <p:cNvSpPr>
            <a:spLocks noGrp="1"/>
          </p:cNvSpPr>
          <p:nvPr>
            <p:ph type="sldNum" sz="quarter" idx="12"/>
          </p:nvPr>
        </p:nvSpPr>
        <p:spPr/>
        <p:txBody>
          <a:bodyPr/>
          <a:lstStyle/>
          <a:p>
            <a:fld id="{2147A394-642B-2B49-8619-699A6DD0CBD3}" type="slidenum">
              <a:rPr lang="en-US" smtClean="0"/>
              <a:t>15</a:t>
            </a:fld>
            <a:endParaRPr lang="en-US"/>
          </a:p>
        </p:txBody>
      </p:sp>
    </p:spTree>
    <p:extLst>
      <p:ext uri="{BB962C8B-B14F-4D97-AF65-F5344CB8AC3E}">
        <p14:creationId xmlns:p14="http://schemas.microsoft.com/office/powerpoint/2010/main" val="2002838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services</a:t>
            </a:r>
          </a:p>
        </p:txBody>
      </p:sp>
      <p:sp>
        <p:nvSpPr>
          <p:cNvPr id="3" name="Content Placeholder 2"/>
          <p:cNvSpPr>
            <a:spLocks noGrp="1"/>
          </p:cNvSpPr>
          <p:nvPr>
            <p:ph idx="1"/>
          </p:nvPr>
        </p:nvSpPr>
        <p:spPr/>
        <p:txBody>
          <a:bodyPr>
            <a:normAutofit fontScale="92500" lnSpcReduction="20000"/>
          </a:bodyPr>
          <a:lstStyle/>
          <a:p>
            <a:r>
              <a:rPr lang="en-US" dirty="0" smtClean="0"/>
              <a:t>Kerberos</a:t>
            </a:r>
          </a:p>
          <a:p>
            <a:pPr lvl="1"/>
            <a:r>
              <a:rPr lang="en-US" dirty="0"/>
              <a:t>an authentication system developed by the Massachusetts Institute of Technology (MIT) in the </a:t>
            </a:r>
            <a:r>
              <a:rPr lang="en-US" dirty="0" smtClean="0"/>
              <a:t>1980s.</a:t>
            </a:r>
          </a:p>
          <a:p>
            <a:pPr lvl="1"/>
            <a:r>
              <a:rPr lang="en-US" dirty="0"/>
              <a:t>Kerberos uses encryption and authentication for security. Kerberos will function under Windows, Apple Mac OS X, and Linux</a:t>
            </a:r>
            <a:r>
              <a:rPr lang="en-US" dirty="0" smtClean="0"/>
              <a:t>.</a:t>
            </a:r>
          </a:p>
          <a:p>
            <a:pPr lvl="1"/>
            <a:r>
              <a:rPr lang="en-US" dirty="0" smtClean="0"/>
              <a:t>Typically </a:t>
            </a:r>
            <a:r>
              <a:rPr lang="en-US" dirty="0"/>
              <a:t>used when a user attempts to access a network service and that service requires authentication. </a:t>
            </a:r>
            <a:endParaRPr lang="en-US" dirty="0" smtClean="0"/>
          </a:p>
          <a:p>
            <a:pPr lvl="1"/>
            <a:r>
              <a:rPr lang="en-US" dirty="0"/>
              <a:t>The user is provided a ticket issued by the Kerberos authentication </a:t>
            </a:r>
            <a:r>
              <a:rPr lang="en-US" dirty="0" smtClean="0"/>
              <a:t>server.</a:t>
            </a:r>
          </a:p>
          <a:p>
            <a:pPr lvl="1"/>
            <a:r>
              <a:rPr lang="en-US" dirty="0"/>
              <a:t>The user presents this ticket to the network for a service</a:t>
            </a:r>
            <a:r>
              <a:rPr lang="en-US" dirty="0" smtClean="0"/>
              <a:t>.</a:t>
            </a:r>
          </a:p>
          <a:p>
            <a:pPr lvl="1"/>
            <a:r>
              <a:rPr lang="en-US" dirty="0"/>
              <a:t>The service then examines the ticket to verify the identity of the user. If the user is verified, he is then accepted. </a:t>
            </a:r>
            <a:endParaRPr lang="en-US" dirty="0" smtClean="0"/>
          </a:p>
          <a:p>
            <a:pPr lvl="1"/>
            <a:r>
              <a:rPr lang="en-US" dirty="0"/>
              <a:t>T</a:t>
            </a:r>
            <a:r>
              <a:rPr lang="en-US" dirty="0" smtClean="0"/>
              <a:t>ickets </a:t>
            </a:r>
            <a:r>
              <a:rPr lang="en-US" dirty="0"/>
              <a:t>are difficult to copy (because they are encrypted), they contain specific user information, they restrict what a user can do, and they expire after a few hours or a day. Issuing and submitting tickets in a Kerberos system is handled internally and is transparent to the </a:t>
            </a:r>
            <a:r>
              <a:rPr lang="en-US" dirty="0" smtClean="0"/>
              <a:t>user.</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16</a:t>
            </a:fld>
            <a:endParaRPr lang="en-US"/>
          </a:p>
        </p:txBody>
      </p:sp>
    </p:spTree>
    <p:extLst>
      <p:ext uri="{BB962C8B-B14F-4D97-AF65-F5344CB8AC3E}">
        <p14:creationId xmlns:p14="http://schemas.microsoft.com/office/powerpoint/2010/main" val="2042658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services</a:t>
            </a:r>
          </a:p>
        </p:txBody>
      </p:sp>
      <p:sp>
        <p:nvSpPr>
          <p:cNvPr id="3" name="Content Placeholder 2"/>
          <p:cNvSpPr>
            <a:spLocks noGrp="1"/>
          </p:cNvSpPr>
          <p:nvPr>
            <p:ph idx="1"/>
          </p:nvPr>
        </p:nvSpPr>
        <p:spPr/>
        <p:txBody>
          <a:bodyPr/>
          <a:lstStyle/>
          <a:p>
            <a:r>
              <a:rPr lang="en-US" b="1" dirty="0"/>
              <a:t>Terminal Access Control Access Control System (TACACS)</a:t>
            </a:r>
            <a:r>
              <a:rPr lang="en-US" dirty="0"/>
              <a:t> is an authentication service commonly used on UNIX devices that communicates by forwarding user authentication information to a centralized server. </a:t>
            </a:r>
            <a:endParaRPr lang="en-US" dirty="0" smtClean="0"/>
          </a:p>
          <a:p>
            <a:r>
              <a:rPr lang="en-US" dirty="0" smtClean="0"/>
              <a:t>The </a:t>
            </a:r>
            <a:r>
              <a:rPr lang="en-US" dirty="0"/>
              <a:t>centralized server can be either a TACACS database or a database such as a Linux or UNIX password file with TACACS protocol support</a:t>
            </a:r>
            <a:r>
              <a:rPr lang="en-US" dirty="0" smtClean="0"/>
              <a:t>.</a:t>
            </a:r>
          </a:p>
          <a:p>
            <a:r>
              <a:rPr lang="en-US" dirty="0" smtClean="0"/>
              <a:t>The </a:t>
            </a:r>
            <a:r>
              <a:rPr lang="en-US" dirty="0"/>
              <a:t>first version was simply called TACACS, while a later version introduced in 1990 was known as </a:t>
            </a:r>
            <a:r>
              <a:rPr lang="en-US" b="1" dirty="0"/>
              <a:t>Extended TACACS (XTACACS)</a:t>
            </a:r>
            <a:r>
              <a:rPr lang="en-US" dirty="0"/>
              <a:t>. The current version is </a:t>
            </a:r>
            <a:r>
              <a:rPr lang="en-US" b="1" dirty="0"/>
              <a:t>TACACS</a:t>
            </a:r>
            <a:r>
              <a:rPr lang="en-US" b="1" dirty="0" smtClean="0"/>
              <a:t>+</a:t>
            </a:r>
            <a:r>
              <a:rPr lang="en-US" dirty="0" smtClean="0"/>
              <a:t>.</a:t>
            </a:r>
          </a:p>
          <a:p>
            <a:r>
              <a:rPr lang="en-US" dirty="0"/>
              <a:t> TACACS is a proprietary system developed by Cisco Systems</a:t>
            </a:r>
            <a:endParaRPr lang="en-US" dirty="0" smtClean="0"/>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17</a:t>
            </a:fld>
            <a:endParaRPr lang="en-US"/>
          </a:p>
        </p:txBody>
      </p:sp>
    </p:spTree>
    <p:extLst>
      <p:ext uri="{BB962C8B-B14F-4D97-AF65-F5344CB8AC3E}">
        <p14:creationId xmlns:p14="http://schemas.microsoft.com/office/powerpoint/2010/main" val="1289559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services</a:t>
            </a:r>
          </a:p>
        </p:txBody>
      </p:sp>
      <p:pic>
        <p:nvPicPr>
          <p:cNvPr id="4" name="Content Placeholder 3"/>
          <p:cNvPicPr>
            <a:picLocks noGrp="1" noChangeAspect="1"/>
          </p:cNvPicPr>
          <p:nvPr>
            <p:ph idx="1"/>
          </p:nvPr>
        </p:nvPicPr>
        <p:blipFill>
          <a:blip r:embed="rId2"/>
          <a:stretch>
            <a:fillRect/>
          </a:stretch>
        </p:blipFill>
        <p:spPr>
          <a:xfrm>
            <a:off x="703083" y="2177112"/>
            <a:ext cx="10785834" cy="2644269"/>
          </a:xfrm>
          <a:prstGeom prst="rect">
            <a:avLst/>
          </a:prstGeom>
        </p:spPr>
      </p:pic>
      <p:sp>
        <p:nvSpPr>
          <p:cNvPr id="5" name="TextBox 4"/>
          <p:cNvSpPr txBox="1"/>
          <p:nvPr/>
        </p:nvSpPr>
        <p:spPr>
          <a:xfrm>
            <a:off x="4291852" y="5123139"/>
            <a:ext cx="3608295" cy="369332"/>
          </a:xfrm>
          <a:prstGeom prst="rect">
            <a:avLst/>
          </a:prstGeom>
          <a:noFill/>
        </p:spPr>
        <p:txBody>
          <a:bodyPr wrap="none" rtlCol="0">
            <a:spAutoFit/>
          </a:bodyPr>
          <a:lstStyle/>
          <a:p>
            <a:r>
              <a:rPr lang="en-US" smtClean="0"/>
              <a:t>Comparison of RADIUS and TACACS+</a:t>
            </a:r>
            <a:endParaRPr lang="en-US"/>
          </a:p>
        </p:txBody>
      </p:sp>
      <p:sp>
        <p:nvSpPr>
          <p:cNvPr id="3" name="Slide Number Placeholder 2"/>
          <p:cNvSpPr>
            <a:spLocks noGrp="1"/>
          </p:cNvSpPr>
          <p:nvPr>
            <p:ph type="sldNum" sz="quarter" idx="12"/>
          </p:nvPr>
        </p:nvSpPr>
        <p:spPr/>
        <p:txBody>
          <a:bodyPr/>
          <a:lstStyle/>
          <a:p>
            <a:fld id="{2147A394-642B-2B49-8619-699A6DD0CBD3}" type="slidenum">
              <a:rPr lang="en-US" smtClean="0"/>
              <a:t>18</a:t>
            </a:fld>
            <a:endParaRPr lang="en-US"/>
          </a:p>
        </p:txBody>
      </p:sp>
    </p:spTree>
    <p:extLst>
      <p:ext uri="{BB962C8B-B14F-4D97-AF65-F5344CB8AC3E}">
        <p14:creationId xmlns:p14="http://schemas.microsoft.com/office/powerpoint/2010/main" val="1224559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services</a:t>
            </a:r>
          </a:p>
        </p:txBody>
      </p:sp>
      <p:sp>
        <p:nvSpPr>
          <p:cNvPr id="3" name="Content Placeholder 2"/>
          <p:cNvSpPr>
            <a:spLocks noGrp="1"/>
          </p:cNvSpPr>
          <p:nvPr>
            <p:ph idx="1"/>
          </p:nvPr>
        </p:nvSpPr>
        <p:spPr/>
        <p:txBody>
          <a:bodyPr>
            <a:normAutofit fontScale="92500" lnSpcReduction="20000"/>
          </a:bodyPr>
          <a:lstStyle/>
          <a:p>
            <a:r>
              <a:rPr lang="en-US" dirty="0"/>
              <a:t>Lightweight Directory Access Protocol (</a:t>
            </a:r>
            <a:r>
              <a:rPr lang="en-US" dirty="0" smtClean="0"/>
              <a:t>LDAP)</a:t>
            </a:r>
          </a:p>
          <a:p>
            <a:pPr lvl="1"/>
            <a:r>
              <a:rPr lang="en-US" dirty="0" smtClean="0"/>
              <a:t>A</a:t>
            </a:r>
            <a:r>
              <a:rPr lang="en-US" dirty="0"/>
              <a:t> </a:t>
            </a:r>
            <a:r>
              <a:rPr lang="en-US" i="1" dirty="0"/>
              <a:t>directory service</a:t>
            </a:r>
            <a:r>
              <a:rPr lang="en-US" dirty="0"/>
              <a:t> is a database stored on the network itself that contains information about users and network devices</a:t>
            </a:r>
            <a:r>
              <a:rPr lang="en-US" dirty="0" smtClean="0"/>
              <a:t>.</a:t>
            </a:r>
          </a:p>
          <a:p>
            <a:pPr lvl="1"/>
            <a:r>
              <a:rPr lang="en-US" dirty="0" smtClean="0"/>
              <a:t>It </a:t>
            </a:r>
            <a:r>
              <a:rPr lang="en-US" dirty="0"/>
              <a:t>contains information such as the user’s name, telephone extension, email address, login name, and other facts. </a:t>
            </a:r>
            <a:endParaRPr lang="en-US" dirty="0" smtClean="0"/>
          </a:p>
          <a:p>
            <a:pPr lvl="1"/>
            <a:r>
              <a:rPr lang="en-US" dirty="0"/>
              <a:t>Directory services make it much easier to grant privileges or permissions to network users</a:t>
            </a:r>
            <a:r>
              <a:rPr lang="en-US" dirty="0" smtClean="0"/>
              <a:t>.</a:t>
            </a:r>
          </a:p>
          <a:p>
            <a:pPr lvl="1"/>
            <a:r>
              <a:rPr lang="en-US" dirty="0"/>
              <a:t>The X.500 standard defines a protocol for a client application to access an X.500 directory called the </a:t>
            </a:r>
            <a:r>
              <a:rPr lang="en-US" i="1" dirty="0"/>
              <a:t>Directory Access Protocol (DAP)</a:t>
            </a:r>
            <a:r>
              <a:rPr lang="en-US" dirty="0"/>
              <a:t>. However, the DAP is too large to run on a personal computer. The </a:t>
            </a:r>
            <a:r>
              <a:rPr lang="en-US" b="1" dirty="0"/>
              <a:t>Lightweight Directory Access Protocol (LDAP)</a:t>
            </a:r>
            <a:r>
              <a:rPr lang="en-US" dirty="0"/>
              <a:t>, sometimes called X.500 </a:t>
            </a:r>
            <a:r>
              <a:rPr lang="en-US" dirty="0" smtClean="0"/>
              <a:t>Lite.</a:t>
            </a:r>
          </a:p>
          <a:p>
            <a:pPr lvl="1"/>
            <a:r>
              <a:rPr lang="en-US" dirty="0"/>
              <a:t>LDAP traffic is transmitted in </a:t>
            </a:r>
            <a:r>
              <a:rPr lang="en-US" dirty="0" err="1"/>
              <a:t>cleartext</a:t>
            </a:r>
            <a:r>
              <a:rPr lang="en-US" dirty="0"/>
              <a:t>. LDAP traffic can be made secure by using Secure Sockets Layer (SSL) or Transport Layer Security (TLS). This is known as </a:t>
            </a:r>
            <a:r>
              <a:rPr lang="en-US" b="1" dirty="0"/>
              <a:t>Secure LDAP</a:t>
            </a:r>
            <a:r>
              <a:rPr lang="en-US" dirty="0"/>
              <a:t> or </a:t>
            </a:r>
            <a:r>
              <a:rPr lang="en-US" i="1" dirty="0"/>
              <a:t>LDAP over SSL (LDAPS)</a:t>
            </a:r>
            <a:r>
              <a:rPr lang="en-US" dirty="0"/>
              <a:t>.</a:t>
            </a:r>
            <a:br>
              <a:rPr lang="en-US" dirty="0"/>
            </a:b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19</a:t>
            </a:fld>
            <a:endParaRPr lang="en-US"/>
          </a:p>
        </p:txBody>
      </p:sp>
    </p:spTree>
    <p:extLst>
      <p:ext uri="{BB962C8B-B14F-4D97-AF65-F5344CB8AC3E}">
        <p14:creationId xmlns:p14="http://schemas.microsoft.com/office/powerpoint/2010/main" val="1834534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a:t>Define access control and list the four access control </a:t>
            </a:r>
            <a:r>
              <a:rPr lang="en-US" dirty="0" smtClean="0"/>
              <a:t>models</a:t>
            </a:r>
          </a:p>
          <a:p>
            <a:r>
              <a:rPr lang="en-US" dirty="0"/>
              <a:t>Describe how to implement access </a:t>
            </a:r>
            <a:r>
              <a:rPr lang="en-US" dirty="0" smtClean="0"/>
              <a:t>control</a:t>
            </a:r>
          </a:p>
          <a:p>
            <a:r>
              <a:rPr lang="en-US" dirty="0"/>
              <a:t>Explain the different types of authentication services</a:t>
            </a:r>
          </a:p>
        </p:txBody>
      </p:sp>
      <p:sp>
        <p:nvSpPr>
          <p:cNvPr id="4" name="Slide Number Placeholder 3"/>
          <p:cNvSpPr>
            <a:spLocks noGrp="1"/>
          </p:cNvSpPr>
          <p:nvPr>
            <p:ph type="sldNum" sz="quarter" idx="12"/>
          </p:nvPr>
        </p:nvSpPr>
        <p:spPr/>
        <p:txBody>
          <a:bodyPr/>
          <a:lstStyle/>
          <a:p>
            <a:fld id="{2147A394-642B-2B49-8619-699A6DD0CBD3}" type="slidenum">
              <a:rPr lang="en-US" smtClean="0"/>
              <a:t>2</a:t>
            </a:fld>
            <a:endParaRPr lang="en-US"/>
          </a:p>
        </p:txBody>
      </p:sp>
    </p:spTree>
    <p:extLst>
      <p:ext uri="{BB962C8B-B14F-4D97-AF65-F5344CB8AC3E}">
        <p14:creationId xmlns:p14="http://schemas.microsoft.com/office/powerpoint/2010/main" val="1526348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services</a:t>
            </a:r>
          </a:p>
        </p:txBody>
      </p:sp>
      <p:sp>
        <p:nvSpPr>
          <p:cNvPr id="3" name="Content Placeholder 2"/>
          <p:cNvSpPr>
            <a:spLocks noGrp="1"/>
          </p:cNvSpPr>
          <p:nvPr>
            <p:ph idx="1"/>
          </p:nvPr>
        </p:nvSpPr>
        <p:spPr/>
        <p:txBody>
          <a:bodyPr/>
          <a:lstStyle/>
          <a:p>
            <a:r>
              <a:rPr lang="en-US" b="1" dirty="0"/>
              <a:t>Security Assertion Markup Language (SAML)</a:t>
            </a:r>
            <a:r>
              <a:rPr lang="en-US" dirty="0"/>
              <a:t> is an Extensible Markup Language (XML) standard that allows secure web domains to exchange user authentication and authorization data</a:t>
            </a:r>
            <a:r>
              <a:rPr lang="en-US" dirty="0" smtClean="0"/>
              <a:t>.</a:t>
            </a:r>
          </a:p>
          <a:p>
            <a:r>
              <a:rPr lang="en-US" dirty="0"/>
              <a:t>SAML is used extensively for online e-commerce business-to-business (B2B) and business-to-consumer (B2C) transactions.</a:t>
            </a:r>
          </a:p>
        </p:txBody>
      </p:sp>
      <p:sp>
        <p:nvSpPr>
          <p:cNvPr id="4" name="Slide Number Placeholder 3"/>
          <p:cNvSpPr>
            <a:spLocks noGrp="1"/>
          </p:cNvSpPr>
          <p:nvPr>
            <p:ph type="sldNum" sz="quarter" idx="12"/>
          </p:nvPr>
        </p:nvSpPr>
        <p:spPr/>
        <p:txBody>
          <a:bodyPr/>
          <a:lstStyle/>
          <a:p>
            <a:fld id="{2147A394-642B-2B49-8619-699A6DD0CBD3}" type="slidenum">
              <a:rPr lang="en-US" smtClean="0"/>
              <a:t>20</a:t>
            </a:fld>
            <a:endParaRPr lang="en-US"/>
          </a:p>
        </p:txBody>
      </p:sp>
    </p:spTree>
    <p:extLst>
      <p:ext uri="{BB962C8B-B14F-4D97-AF65-F5344CB8AC3E}">
        <p14:creationId xmlns:p14="http://schemas.microsoft.com/office/powerpoint/2010/main" val="1590251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15108" y="498402"/>
            <a:ext cx="10149695" cy="4780179"/>
          </a:xfrm>
          <a:prstGeom prst="rect">
            <a:avLst/>
          </a:prstGeom>
        </p:spPr>
      </p:pic>
      <p:sp>
        <p:nvSpPr>
          <p:cNvPr id="5" name="TextBox 4"/>
          <p:cNvSpPr txBox="1"/>
          <p:nvPr/>
        </p:nvSpPr>
        <p:spPr>
          <a:xfrm>
            <a:off x="4976788" y="5708072"/>
            <a:ext cx="1826334" cy="369332"/>
          </a:xfrm>
          <a:prstGeom prst="rect">
            <a:avLst/>
          </a:prstGeom>
          <a:noFill/>
        </p:spPr>
        <p:txBody>
          <a:bodyPr wrap="none" rtlCol="0">
            <a:spAutoFit/>
          </a:bodyPr>
          <a:lstStyle/>
          <a:p>
            <a:r>
              <a:rPr lang="en-US" smtClean="0"/>
              <a:t>SAML transaction</a:t>
            </a:r>
            <a:endParaRPr lang="en-US"/>
          </a:p>
        </p:txBody>
      </p:sp>
      <p:sp>
        <p:nvSpPr>
          <p:cNvPr id="2" name="Slide Number Placeholder 1"/>
          <p:cNvSpPr>
            <a:spLocks noGrp="1"/>
          </p:cNvSpPr>
          <p:nvPr>
            <p:ph type="sldNum" sz="quarter" idx="12"/>
          </p:nvPr>
        </p:nvSpPr>
        <p:spPr/>
        <p:txBody>
          <a:bodyPr/>
          <a:lstStyle/>
          <a:p>
            <a:fld id="{2147A394-642B-2B49-8619-699A6DD0CBD3}" type="slidenum">
              <a:rPr lang="en-US" smtClean="0"/>
              <a:t>21</a:t>
            </a:fld>
            <a:endParaRPr lang="en-US"/>
          </a:p>
        </p:txBody>
      </p:sp>
    </p:spTree>
    <p:extLst>
      <p:ext uri="{BB962C8B-B14F-4D97-AF65-F5344CB8AC3E}">
        <p14:creationId xmlns:p14="http://schemas.microsoft.com/office/powerpoint/2010/main" val="1925242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a:t>Access control is the process by which resources or services are denied or </a:t>
            </a:r>
            <a:r>
              <a:rPr lang="en-US" dirty="0" smtClean="0"/>
              <a:t>granted.</a:t>
            </a:r>
          </a:p>
          <a:p>
            <a:r>
              <a:rPr lang="en-US" dirty="0"/>
              <a:t>Best practices for implementing access control include separation of </a:t>
            </a:r>
            <a:r>
              <a:rPr lang="en-US" dirty="0" smtClean="0"/>
              <a:t>duties, job rotation, least privilege and implicit deny.</a:t>
            </a:r>
          </a:p>
          <a:p>
            <a:r>
              <a:rPr lang="en-US" dirty="0"/>
              <a:t> Implementing access control methods </a:t>
            </a:r>
            <a:r>
              <a:rPr lang="en-US" dirty="0" smtClean="0"/>
              <a:t>include ACL, group policy, time of day restrictions limit and account expiration.</a:t>
            </a:r>
          </a:p>
          <a:p>
            <a:r>
              <a:rPr lang="en-US" dirty="0"/>
              <a:t>Authentication services can be provided on a network by a dedicated AAA or authentication server</a:t>
            </a:r>
            <a:r>
              <a:rPr lang="en-US" dirty="0" smtClean="0"/>
              <a:t>.</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22</a:t>
            </a:fld>
            <a:endParaRPr lang="en-US"/>
          </a:p>
        </p:txBody>
      </p:sp>
    </p:spTree>
    <p:extLst>
      <p:ext uri="{BB962C8B-B14F-4D97-AF65-F5344CB8AC3E}">
        <p14:creationId xmlns:p14="http://schemas.microsoft.com/office/powerpoint/2010/main" val="1415092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 terminology</a:t>
            </a:r>
            <a:endParaRPr lang="en-US" dirty="0"/>
          </a:p>
        </p:txBody>
      </p:sp>
      <p:sp>
        <p:nvSpPr>
          <p:cNvPr id="3" name="Content Placeholder 2"/>
          <p:cNvSpPr>
            <a:spLocks noGrp="1"/>
          </p:cNvSpPr>
          <p:nvPr>
            <p:ph idx="1"/>
          </p:nvPr>
        </p:nvSpPr>
        <p:spPr>
          <a:xfrm>
            <a:off x="838200" y="1825625"/>
            <a:ext cx="10515600" cy="1568739"/>
          </a:xfrm>
        </p:spPr>
        <p:txBody>
          <a:bodyPr/>
          <a:lstStyle/>
          <a:p>
            <a:r>
              <a:rPr lang="en-US" b="1" dirty="0"/>
              <a:t>A</a:t>
            </a:r>
            <a:r>
              <a:rPr lang="en-US" b="1" dirty="0" smtClean="0"/>
              <a:t>ccess </a:t>
            </a:r>
            <a:r>
              <a:rPr lang="en-US" b="1" dirty="0"/>
              <a:t>control</a:t>
            </a:r>
            <a:r>
              <a:rPr lang="en-US" dirty="0"/>
              <a:t> is granting or denying approval to use specific resources;</a:t>
            </a:r>
          </a:p>
        </p:txBody>
      </p:sp>
      <p:pic>
        <p:nvPicPr>
          <p:cNvPr id="4" name="Picture 3"/>
          <p:cNvPicPr>
            <a:picLocks noChangeAspect="1"/>
          </p:cNvPicPr>
          <p:nvPr/>
        </p:nvPicPr>
        <p:blipFill>
          <a:blip r:embed="rId2"/>
          <a:stretch>
            <a:fillRect/>
          </a:stretch>
        </p:blipFill>
        <p:spPr>
          <a:xfrm>
            <a:off x="1106054" y="2863850"/>
            <a:ext cx="9439128" cy="2816514"/>
          </a:xfrm>
          <a:prstGeom prst="rect">
            <a:avLst/>
          </a:prstGeom>
        </p:spPr>
      </p:pic>
      <p:sp>
        <p:nvSpPr>
          <p:cNvPr id="5" name="TextBox 4"/>
          <p:cNvSpPr txBox="1"/>
          <p:nvPr/>
        </p:nvSpPr>
        <p:spPr>
          <a:xfrm>
            <a:off x="4073237" y="5818909"/>
            <a:ext cx="2801793" cy="369332"/>
          </a:xfrm>
          <a:prstGeom prst="rect">
            <a:avLst/>
          </a:prstGeom>
          <a:noFill/>
        </p:spPr>
        <p:txBody>
          <a:bodyPr wrap="none" rtlCol="0">
            <a:spAutoFit/>
          </a:bodyPr>
          <a:lstStyle/>
          <a:p>
            <a:r>
              <a:rPr lang="en-US" dirty="0" smtClean="0"/>
              <a:t>Basic steps </a:t>
            </a:r>
            <a:r>
              <a:rPr lang="en-US" smtClean="0"/>
              <a:t>in access control</a:t>
            </a:r>
            <a:endParaRPr lang="en-US"/>
          </a:p>
        </p:txBody>
      </p:sp>
      <p:sp>
        <p:nvSpPr>
          <p:cNvPr id="6" name="Slide Number Placeholder 5"/>
          <p:cNvSpPr>
            <a:spLocks noGrp="1"/>
          </p:cNvSpPr>
          <p:nvPr>
            <p:ph type="sldNum" sz="quarter" idx="12"/>
          </p:nvPr>
        </p:nvSpPr>
        <p:spPr/>
        <p:txBody>
          <a:bodyPr/>
          <a:lstStyle/>
          <a:p>
            <a:fld id="{2147A394-642B-2B49-8619-699A6DD0CBD3}" type="slidenum">
              <a:rPr lang="en-US" smtClean="0"/>
              <a:t>3</a:t>
            </a:fld>
            <a:endParaRPr lang="en-US"/>
          </a:p>
        </p:txBody>
      </p:sp>
    </p:spTree>
    <p:extLst>
      <p:ext uri="{BB962C8B-B14F-4D97-AF65-F5344CB8AC3E}">
        <p14:creationId xmlns:p14="http://schemas.microsoft.com/office/powerpoint/2010/main" val="1655294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control terminology</a:t>
            </a:r>
          </a:p>
        </p:txBody>
      </p:sp>
      <p:pic>
        <p:nvPicPr>
          <p:cNvPr id="4" name="Content Placeholder 3"/>
          <p:cNvPicPr>
            <a:picLocks noGrp="1" noChangeAspect="1"/>
          </p:cNvPicPr>
          <p:nvPr>
            <p:ph idx="1"/>
          </p:nvPr>
        </p:nvPicPr>
        <p:blipFill>
          <a:blip r:embed="rId2"/>
          <a:stretch>
            <a:fillRect/>
          </a:stretch>
        </p:blipFill>
        <p:spPr>
          <a:xfrm>
            <a:off x="918227" y="2046070"/>
            <a:ext cx="10355545" cy="3357201"/>
          </a:xfrm>
          <a:prstGeom prst="rect">
            <a:avLst/>
          </a:prstGeom>
        </p:spPr>
      </p:pic>
      <p:sp>
        <p:nvSpPr>
          <p:cNvPr id="5" name="TextBox 4"/>
          <p:cNvSpPr txBox="1"/>
          <p:nvPr/>
        </p:nvSpPr>
        <p:spPr>
          <a:xfrm>
            <a:off x="4953410" y="5573987"/>
            <a:ext cx="2285177" cy="369332"/>
          </a:xfrm>
          <a:prstGeom prst="rect">
            <a:avLst/>
          </a:prstGeom>
          <a:noFill/>
        </p:spPr>
        <p:txBody>
          <a:bodyPr wrap="none" rtlCol="0">
            <a:spAutoFit/>
          </a:bodyPr>
          <a:lstStyle/>
          <a:p>
            <a:r>
              <a:rPr lang="en-US" dirty="0" smtClean="0"/>
              <a:t>Roles </a:t>
            </a:r>
            <a:r>
              <a:rPr lang="en-US" smtClean="0"/>
              <a:t>in access control</a:t>
            </a:r>
            <a:endParaRPr lang="en-US"/>
          </a:p>
        </p:txBody>
      </p:sp>
      <p:sp>
        <p:nvSpPr>
          <p:cNvPr id="3" name="Slide Number Placeholder 2"/>
          <p:cNvSpPr>
            <a:spLocks noGrp="1"/>
          </p:cNvSpPr>
          <p:nvPr>
            <p:ph type="sldNum" sz="quarter" idx="12"/>
          </p:nvPr>
        </p:nvSpPr>
        <p:spPr/>
        <p:txBody>
          <a:bodyPr/>
          <a:lstStyle/>
          <a:p>
            <a:fld id="{2147A394-642B-2B49-8619-699A6DD0CBD3}" type="slidenum">
              <a:rPr lang="en-US" smtClean="0"/>
              <a:t>4</a:t>
            </a:fld>
            <a:endParaRPr lang="en-US"/>
          </a:p>
        </p:txBody>
      </p:sp>
    </p:spTree>
    <p:extLst>
      <p:ext uri="{BB962C8B-B14F-4D97-AF65-F5344CB8AC3E}">
        <p14:creationId xmlns:p14="http://schemas.microsoft.com/office/powerpoint/2010/main" val="2034994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control </a:t>
            </a:r>
            <a:r>
              <a:rPr lang="en-US" dirty="0" smtClean="0"/>
              <a:t>modes</a:t>
            </a:r>
            <a:endParaRPr lang="en-US" dirty="0"/>
          </a:p>
        </p:txBody>
      </p:sp>
      <p:pic>
        <p:nvPicPr>
          <p:cNvPr id="6" name="Content Placeholder 5"/>
          <p:cNvPicPr>
            <a:picLocks noGrp="1" noChangeAspect="1"/>
          </p:cNvPicPr>
          <p:nvPr>
            <p:ph idx="1"/>
          </p:nvPr>
        </p:nvPicPr>
        <p:blipFill>
          <a:blip r:embed="rId2"/>
          <a:stretch>
            <a:fillRect/>
          </a:stretch>
        </p:blipFill>
        <p:spPr>
          <a:xfrm>
            <a:off x="1974445" y="1534680"/>
            <a:ext cx="7252682" cy="4620660"/>
          </a:xfrm>
          <a:prstGeom prst="rect">
            <a:avLst/>
          </a:prstGeom>
        </p:spPr>
      </p:pic>
      <p:sp>
        <p:nvSpPr>
          <p:cNvPr id="7" name="TextBox 6"/>
          <p:cNvSpPr txBox="1"/>
          <p:nvPr/>
        </p:nvSpPr>
        <p:spPr>
          <a:xfrm>
            <a:off x="3020290" y="6331527"/>
            <a:ext cx="4783104" cy="369332"/>
          </a:xfrm>
          <a:prstGeom prst="rect">
            <a:avLst/>
          </a:prstGeom>
          <a:noFill/>
        </p:spPr>
        <p:txBody>
          <a:bodyPr wrap="none" rtlCol="0">
            <a:spAutoFit/>
          </a:bodyPr>
          <a:lstStyle/>
          <a:p>
            <a:r>
              <a:rPr lang="en-US" dirty="0" smtClean="0"/>
              <a:t>Technical access control process </a:t>
            </a:r>
            <a:r>
              <a:rPr lang="en-US" smtClean="0"/>
              <a:t>and terminology</a:t>
            </a:r>
            <a:endParaRPr lang="en-US"/>
          </a:p>
        </p:txBody>
      </p:sp>
      <p:sp>
        <p:nvSpPr>
          <p:cNvPr id="3" name="Slide Number Placeholder 2"/>
          <p:cNvSpPr>
            <a:spLocks noGrp="1"/>
          </p:cNvSpPr>
          <p:nvPr>
            <p:ph type="sldNum" sz="quarter" idx="12"/>
          </p:nvPr>
        </p:nvSpPr>
        <p:spPr/>
        <p:txBody>
          <a:bodyPr/>
          <a:lstStyle/>
          <a:p>
            <a:fld id="{2147A394-642B-2B49-8619-699A6DD0CBD3}" type="slidenum">
              <a:rPr lang="en-US" smtClean="0"/>
              <a:t>5</a:t>
            </a:fld>
            <a:endParaRPr lang="en-US"/>
          </a:p>
        </p:txBody>
      </p:sp>
    </p:spTree>
    <p:extLst>
      <p:ext uri="{BB962C8B-B14F-4D97-AF65-F5344CB8AC3E}">
        <p14:creationId xmlns:p14="http://schemas.microsoft.com/office/powerpoint/2010/main" val="1321579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control modes</a:t>
            </a:r>
          </a:p>
        </p:txBody>
      </p:sp>
      <p:sp>
        <p:nvSpPr>
          <p:cNvPr id="3" name="Content Placeholder 2"/>
          <p:cNvSpPr>
            <a:spLocks noGrp="1"/>
          </p:cNvSpPr>
          <p:nvPr>
            <p:ph idx="1"/>
          </p:nvPr>
        </p:nvSpPr>
        <p:spPr/>
        <p:txBody>
          <a:bodyPr>
            <a:normAutofit fontScale="92500" lnSpcReduction="10000"/>
          </a:bodyPr>
          <a:lstStyle/>
          <a:p>
            <a:r>
              <a:rPr lang="en-US" dirty="0" smtClean="0"/>
              <a:t>Discretionary Access Control (DAC)</a:t>
            </a:r>
          </a:p>
          <a:p>
            <a:pPr lvl="1"/>
            <a:r>
              <a:rPr lang="en-US" dirty="0" smtClean="0"/>
              <a:t>Least restrictive</a:t>
            </a:r>
          </a:p>
          <a:p>
            <a:pPr lvl="1"/>
            <a:r>
              <a:rPr lang="en-US" dirty="0"/>
              <a:t>E</a:t>
            </a:r>
            <a:r>
              <a:rPr lang="en-US" dirty="0" smtClean="0"/>
              <a:t>very </a:t>
            </a:r>
            <a:r>
              <a:rPr lang="en-US" dirty="0"/>
              <a:t>object has an owner, who has total control over that object</a:t>
            </a:r>
            <a:r>
              <a:rPr lang="en-US" dirty="0" smtClean="0"/>
              <a:t>.</a:t>
            </a:r>
          </a:p>
          <a:p>
            <a:pPr lvl="1"/>
            <a:r>
              <a:rPr lang="en-US" dirty="0"/>
              <a:t>DAC is used on operating systems such as most types of UNIX and Microsoft Windows</a:t>
            </a:r>
            <a:r>
              <a:rPr lang="en-US" dirty="0" smtClean="0"/>
              <a:t>.</a:t>
            </a:r>
          </a:p>
          <a:p>
            <a:pPr lvl="1"/>
            <a:r>
              <a:rPr lang="en-US" dirty="0"/>
              <a:t>DAC has two significant weaknesses. First, although it gives a degree of freedom to the subject, DAC poses risks in that it relies on decisions by the end-user to set the proper level of security. As a result, incorrect permissions might be granted to a subject or permissions might be given to an unauthorized </a:t>
            </a:r>
            <a:r>
              <a:rPr lang="en-US" dirty="0" smtClean="0"/>
              <a:t>subject</a:t>
            </a:r>
          </a:p>
          <a:p>
            <a:pPr lvl="1"/>
            <a:r>
              <a:rPr lang="en-US" dirty="0"/>
              <a:t> A second weakness is that a subject’s permissions will be “inherited” by any programs that the subject executes. Attackers often take advantage of this inheritance because end-users frequently have a high level of privileges</a:t>
            </a:r>
            <a:r>
              <a:rPr lang="en-US" dirty="0" smtClean="0"/>
              <a:t>.</a:t>
            </a:r>
          </a:p>
          <a:p>
            <a:pPr lvl="1"/>
            <a:r>
              <a:rPr lang="en-US" dirty="0"/>
              <a:t>DAC is used on operating systems such as most types of UNIX and Microsoft Windows.</a:t>
            </a:r>
          </a:p>
        </p:txBody>
      </p:sp>
      <p:sp>
        <p:nvSpPr>
          <p:cNvPr id="4" name="Slide Number Placeholder 3"/>
          <p:cNvSpPr>
            <a:spLocks noGrp="1"/>
          </p:cNvSpPr>
          <p:nvPr>
            <p:ph type="sldNum" sz="quarter" idx="12"/>
          </p:nvPr>
        </p:nvSpPr>
        <p:spPr/>
        <p:txBody>
          <a:bodyPr/>
          <a:lstStyle/>
          <a:p>
            <a:fld id="{2147A394-642B-2B49-8619-699A6DD0CBD3}" type="slidenum">
              <a:rPr lang="en-US" smtClean="0"/>
              <a:t>6</a:t>
            </a:fld>
            <a:endParaRPr lang="en-US"/>
          </a:p>
        </p:txBody>
      </p:sp>
    </p:spTree>
    <p:extLst>
      <p:ext uri="{BB962C8B-B14F-4D97-AF65-F5344CB8AC3E}">
        <p14:creationId xmlns:p14="http://schemas.microsoft.com/office/powerpoint/2010/main" val="356640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control modes</a:t>
            </a:r>
          </a:p>
        </p:txBody>
      </p:sp>
      <p:sp>
        <p:nvSpPr>
          <p:cNvPr id="3" name="Content Placeholder 2"/>
          <p:cNvSpPr>
            <a:spLocks noGrp="1"/>
          </p:cNvSpPr>
          <p:nvPr>
            <p:ph idx="1"/>
          </p:nvPr>
        </p:nvSpPr>
        <p:spPr/>
        <p:txBody>
          <a:bodyPr>
            <a:normAutofit fontScale="92500"/>
          </a:bodyPr>
          <a:lstStyle/>
          <a:p>
            <a:r>
              <a:rPr lang="en-US" dirty="0" smtClean="0"/>
              <a:t>Mandatory Access </a:t>
            </a:r>
            <a:r>
              <a:rPr lang="en-US" dirty="0"/>
              <a:t>C</a:t>
            </a:r>
            <a:r>
              <a:rPr lang="en-US" dirty="0" smtClean="0"/>
              <a:t>ontrol (MAC)</a:t>
            </a:r>
          </a:p>
          <a:p>
            <a:pPr lvl="1"/>
            <a:r>
              <a:rPr lang="en-US" dirty="0" smtClean="0"/>
              <a:t>Most restrictive</a:t>
            </a:r>
          </a:p>
          <a:p>
            <a:pPr lvl="1"/>
            <a:r>
              <a:rPr lang="en-US" dirty="0"/>
              <a:t>T</a:t>
            </a:r>
            <a:r>
              <a:rPr lang="en-US" dirty="0" smtClean="0"/>
              <a:t>he </a:t>
            </a:r>
            <a:r>
              <a:rPr lang="en-US" dirty="0"/>
              <a:t>user has no freedom to set any </a:t>
            </a:r>
            <a:r>
              <a:rPr lang="en-US" dirty="0" smtClean="0"/>
              <a:t>controls</a:t>
            </a:r>
          </a:p>
          <a:p>
            <a:pPr lvl="1"/>
            <a:r>
              <a:rPr lang="en-US" dirty="0"/>
              <a:t>MAC assigns users’ access controls strictly according to the custodian’s desires. </a:t>
            </a:r>
            <a:endParaRPr lang="en-US" dirty="0" smtClean="0"/>
          </a:p>
          <a:p>
            <a:pPr lvl="1"/>
            <a:r>
              <a:rPr lang="en-US" dirty="0" smtClean="0"/>
              <a:t>Typically </a:t>
            </a:r>
            <a:r>
              <a:rPr lang="en-US" dirty="0"/>
              <a:t>found in military </a:t>
            </a:r>
            <a:r>
              <a:rPr lang="en-US" dirty="0" smtClean="0"/>
              <a:t>settings</a:t>
            </a:r>
          </a:p>
          <a:p>
            <a:pPr lvl="1"/>
            <a:r>
              <a:rPr lang="en-US" i="1" dirty="0"/>
              <a:t>Labels</a:t>
            </a:r>
            <a:r>
              <a:rPr lang="en-US" dirty="0"/>
              <a:t>. In a system using MAC, every entity is an object (laptops, files, projects, and so on) and is assigned a classification label. These labels represent the relative importance of the object, such as </a:t>
            </a:r>
            <a:r>
              <a:rPr lang="en-US" i="1" dirty="0"/>
              <a:t>confidential, secret</a:t>
            </a:r>
            <a:r>
              <a:rPr lang="en-US" dirty="0"/>
              <a:t>, and </a:t>
            </a:r>
            <a:r>
              <a:rPr lang="en-US" i="1" dirty="0"/>
              <a:t>top secret</a:t>
            </a:r>
            <a:r>
              <a:rPr lang="en-US" dirty="0"/>
              <a:t>. Subjects (users, processes, and so on) are assigned a privilege label (sometimes called a </a:t>
            </a:r>
            <a:r>
              <a:rPr lang="en-US" i="1" dirty="0"/>
              <a:t>clearance</a:t>
            </a:r>
            <a:r>
              <a:rPr lang="en-US" dirty="0" smtClean="0"/>
              <a:t>).</a:t>
            </a:r>
          </a:p>
          <a:p>
            <a:pPr lvl="1"/>
            <a:r>
              <a:rPr lang="en-US" i="1" dirty="0"/>
              <a:t>Levels</a:t>
            </a:r>
            <a:r>
              <a:rPr lang="en-US" dirty="0"/>
              <a:t>. A hierarchy based on the labels is also used, both for objects and subjects. </a:t>
            </a:r>
            <a:r>
              <a:rPr lang="en-US" i="1" dirty="0"/>
              <a:t>Top secret</a:t>
            </a:r>
            <a:r>
              <a:rPr lang="en-US" dirty="0"/>
              <a:t> has a higher level than </a:t>
            </a:r>
            <a:r>
              <a:rPr lang="en-US" i="1" dirty="0"/>
              <a:t>secret</a:t>
            </a:r>
            <a:r>
              <a:rPr lang="en-US" dirty="0"/>
              <a:t>, which has a higher level than </a:t>
            </a:r>
            <a:r>
              <a:rPr lang="en-US" i="1" dirty="0"/>
              <a:t>confidential</a:t>
            </a:r>
            <a:r>
              <a:rPr lang="en-US" dirty="0"/>
              <a:t>.</a:t>
            </a: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7</a:t>
            </a:fld>
            <a:endParaRPr lang="en-US"/>
          </a:p>
        </p:txBody>
      </p:sp>
    </p:spTree>
    <p:extLst>
      <p:ext uri="{BB962C8B-B14F-4D97-AF65-F5344CB8AC3E}">
        <p14:creationId xmlns:p14="http://schemas.microsoft.com/office/powerpoint/2010/main" val="421738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control modes</a:t>
            </a:r>
          </a:p>
        </p:txBody>
      </p:sp>
      <p:sp>
        <p:nvSpPr>
          <p:cNvPr id="3" name="Content Placeholder 2"/>
          <p:cNvSpPr>
            <a:spLocks noGrp="1"/>
          </p:cNvSpPr>
          <p:nvPr>
            <p:ph idx="1"/>
          </p:nvPr>
        </p:nvSpPr>
        <p:spPr/>
        <p:txBody>
          <a:bodyPr>
            <a:normAutofit fontScale="92500" lnSpcReduction="10000"/>
          </a:bodyPr>
          <a:lstStyle/>
          <a:p>
            <a:r>
              <a:rPr lang="en-US" dirty="0"/>
              <a:t>Microsoft Windows uses a MAC implementation called </a:t>
            </a:r>
            <a:r>
              <a:rPr lang="en-US" i="1" dirty="0"/>
              <a:t>Mandatory Integrity Control (MIC</a:t>
            </a:r>
            <a:r>
              <a:rPr lang="en-US" i="1" dirty="0" smtClean="0"/>
              <a:t>)</a:t>
            </a:r>
            <a:r>
              <a:rPr lang="en-US" dirty="0" smtClean="0"/>
              <a:t>.</a:t>
            </a:r>
          </a:p>
          <a:p>
            <a:r>
              <a:rPr lang="en-US" dirty="0"/>
              <a:t>MIC works in addition to Windows DAC. Windows first checks any requests against MIC, and if they pass, then it checks DAC</a:t>
            </a:r>
            <a:r>
              <a:rPr lang="en-US" dirty="0" smtClean="0"/>
              <a:t>.</a:t>
            </a:r>
          </a:p>
          <a:p>
            <a:r>
              <a:rPr lang="en-US" dirty="0" smtClean="0"/>
              <a:t>This </a:t>
            </a:r>
            <a:r>
              <a:rPr lang="en-US" dirty="0"/>
              <a:t>can be seen in practice through a Window’s feature known as </a:t>
            </a:r>
            <a:r>
              <a:rPr lang="en-US" i="1" dirty="0"/>
              <a:t>User Account Control (UAC)</a:t>
            </a:r>
            <a:r>
              <a:rPr lang="en-US" dirty="0"/>
              <a:t>. The standard user (lower level) who attempts to install software (higher level) is first required by UAC to enter the higher-level administrative password before being allowed to proceed (which elevates the action to the higher level). As an additional check, an administrative user also must confirm the action (yet he does not need to enter the administrative password, as shown in </a:t>
            </a:r>
            <a:r>
              <a:rPr lang="en-US" dirty="0">
                <a:hlinkClick r:id="rId2"/>
              </a:rPr>
              <a:t>Figure 11-3</a:t>
            </a:r>
            <a:r>
              <a:rPr lang="en-US" dirty="0"/>
              <a:t>). In this way, UAC attempts to match the subject’s privilege level with that of the object.</a:t>
            </a:r>
          </a:p>
        </p:txBody>
      </p:sp>
      <p:sp>
        <p:nvSpPr>
          <p:cNvPr id="4" name="Slide Number Placeholder 3"/>
          <p:cNvSpPr>
            <a:spLocks noGrp="1"/>
          </p:cNvSpPr>
          <p:nvPr>
            <p:ph type="sldNum" sz="quarter" idx="12"/>
          </p:nvPr>
        </p:nvSpPr>
        <p:spPr/>
        <p:txBody>
          <a:bodyPr/>
          <a:lstStyle/>
          <a:p>
            <a:fld id="{2147A394-642B-2B49-8619-699A6DD0CBD3}" type="slidenum">
              <a:rPr lang="en-US" smtClean="0"/>
              <a:t>8</a:t>
            </a:fld>
            <a:endParaRPr lang="en-US"/>
          </a:p>
        </p:txBody>
      </p:sp>
    </p:spTree>
    <p:extLst>
      <p:ext uri="{BB962C8B-B14F-4D97-AF65-F5344CB8AC3E}">
        <p14:creationId xmlns:p14="http://schemas.microsoft.com/office/powerpoint/2010/main" val="1469186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control modes</a:t>
            </a:r>
          </a:p>
        </p:txBody>
      </p:sp>
      <p:sp>
        <p:nvSpPr>
          <p:cNvPr id="3" name="Content Placeholder 2"/>
          <p:cNvSpPr>
            <a:spLocks noGrp="1"/>
          </p:cNvSpPr>
          <p:nvPr>
            <p:ph idx="1"/>
          </p:nvPr>
        </p:nvSpPr>
        <p:spPr/>
        <p:txBody>
          <a:bodyPr/>
          <a:lstStyle/>
          <a:p>
            <a:r>
              <a:rPr lang="en-US" b="1" dirty="0"/>
              <a:t>Role Based Access Control (RBAC)</a:t>
            </a:r>
            <a:r>
              <a:rPr lang="en-US" dirty="0"/>
              <a:t>, sometimes called </a:t>
            </a:r>
            <a:r>
              <a:rPr lang="en-US" i="1" dirty="0"/>
              <a:t>Non-Discretionary Access Control</a:t>
            </a:r>
            <a:r>
              <a:rPr lang="en-US" dirty="0"/>
              <a:t>. RBAC is considered a more “real-world” access control than the other models because the access under RBAC is based on a user’s job function within an organization. </a:t>
            </a:r>
            <a:endParaRPr lang="en-US" dirty="0" smtClean="0"/>
          </a:p>
          <a:p>
            <a:r>
              <a:rPr lang="en-US" dirty="0"/>
              <a:t> Instead of setting permissions for each user or group, the RBAC model assigns permissions to particular roles in the organization, and then assigns users to those roles.</a:t>
            </a:r>
            <a:endParaRPr lang="en-US" dirty="0" smtClean="0"/>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9</a:t>
            </a:fld>
            <a:endParaRPr lang="en-US"/>
          </a:p>
        </p:txBody>
      </p:sp>
    </p:spTree>
    <p:extLst>
      <p:ext uri="{BB962C8B-B14F-4D97-AF65-F5344CB8AC3E}">
        <p14:creationId xmlns:p14="http://schemas.microsoft.com/office/powerpoint/2010/main" val="8522802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337</Words>
  <Application>Microsoft Macintosh PowerPoint</Application>
  <PresentationFormat>Widescreen</PresentationFormat>
  <Paragraphs>114</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Access Control Fundamentals</vt:lpstr>
      <vt:lpstr>Objectives</vt:lpstr>
      <vt:lpstr>Access control terminology</vt:lpstr>
      <vt:lpstr>Access control terminology</vt:lpstr>
      <vt:lpstr>Access control modes</vt:lpstr>
      <vt:lpstr>Access control modes</vt:lpstr>
      <vt:lpstr>Access control modes</vt:lpstr>
      <vt:lpstr>Access control modes</vt:lpstr>
      <vt:lpstr>Access control modes</vt:lpstr>
      <vt:lpstr>Access control modes</vt:lpstr>
      <vt:lpstr>Access control modes</vt:lpstr>
      <vt:lpstr>Access control modes</vt:lpstr>
      <vt:lpstr>Implementing access control</vt:lpstr>
      <vt:lpstr>Authentication services</vt:lpstr>
      <vt:lpstr>PowerPoint Presentation</vt:lpstr>
      <vt:lpstr>Authentication services</vt:lpstr>
      <vt:lpstr>Authentication services</vt:lpstr>
      <vt:lpstr>Authentication services</vt:lpstr>
      <vt:lpstr>Authentication services</vt:lpstr>
      <vt:lpstr>Authentication services</vt:lpstr>
      <vt:lpstr>PowerPoint Presentation</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 Control Fundamentals</dc:title>
  <dc:creator>Danish Khan</dc:creator>
  <cp:lastModifiedBy>Danish Khan</cp:lastModifiedBy>
  <cp:revision>1</cp:revision>
  <dcterms:created xsi:type="dcterms:W3CDTF">2016-12-12T13:14:33Z</dcterms:created>
  <dcterms:modified xsi:type="dcterms:W3CDTF">2016-12-12T13:14:53Z</dcterms:modified>
</cp:coreProperties>
</file>